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8" r:id="rId12"/>
  </p:sldIdLst>
  <p:sldSz cx="9144000" cy="5143500" type="screen16x9"/>
  <p:notesSz cx="6858000" cy="9144000"/>
  <p:embeddedFontLst>
    <p:embeddedFont>
      <p:font typeface="Anaheim" panose="020B0604020202020204" charset="0"/>
      <p:regular r:id="rId14"/>
      <p:bold r:id="rId15"/>
    </p:embeddedFont>
    <p:embeddedFont>
      <p:font typeface="Bebas Neue" panose="020B0606020202050201" pitchFamily="34" charset="0"/>
      <p:regular r:id="rId16"/>
    </p:embeddedFont>
    <p:embeddedFont>
      <p:font typeface="Comfortaa" panose="020B0604020202020204" charset="0"/>
      <p:regular r:id="rId17"/>
      <p:bold r:id="rId18"/>
    </p:embeddedFont>
    <p:embeddedFont>
      <p:font typeface="Comfortaa Medium" panose="020B0604020202020204" charset="0"/>
      <p:regular r:id="rId19"/>
      <p:bold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fkdQUwxNuE25zyZ5eE+4MSFUj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2BABDE1-26B4-80E1-4D5E-B1FB0BFE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5783BB3D-7D11-3CD6-A850-B58B0EB13B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>
            <a:extLst>
              <a:ext uri="{FF2B5EF4-FFF2-40B4-BE49-F238E27FC236}">
                <a16:creationId xmlns:a16="http://schemas.microsoft.com/office/drawing/2014/main" id="{98E3EC4A-C90F-C646-36DD-6979730D53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726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63E1A5EB-A1F7-5AD4-E6C0-C964F5567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B592C617-AC8D-41BE-89A9-1549D9891F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>
            <a:extLst>
              <a:ext uri="{FF2B5EF4-FFF2-40B4-BE49-F238E27FC236}">
                <a16:creationId xmlns:a16="http://schemas.microsoft.com/office/drawing/2014/main" id="{7B6257BB-97AE-1AC3-5F72-6B9E29200D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83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EF86E06-DA86-C11E-2A0B-27FCE92E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A64DD1A8-7B32-EB00-F06F-2F4C2AA67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>
            <a:extLst>
              <a:ext uri="{FF2B5EF4-FFF2-40B4-BE49-F238E27FC236}">
                <a16:creationId xmlns:a16="http://schemas.microsoft.com/office/drawing/2014/main" id="{3E1FE31E-AB3E-BF78-3EE7-C1DFED07C0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580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F6CD801A-84D3-F3B7-C16D-1E0311D8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F4037C28-918A-B830-C367-C99162FBEB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>
            <a:extLst>
              <a:ext uri="{FF2B5EF4-FFF2-40B4-BE49-F238E27FC236}">
                <a16:creationId xmlns:a16="http://schemas.microsoft.com/office/drawing/2014/main" id="{B555429B-CA7F-6D18-FB7A-DBC36641F2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38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5367A3B5-92AC-44D4-3D01-1A4BB771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741FA7CD-6206-74A6-326D-97A346ACAE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>
            <a:extLst>
              <a:ext uri="{FF2B5EF4-FFF2-40B4-BE49-F238E27FC236}">
                <a16:creationId xmlns:a16="http://schemas.microsoft.com/office/drawing/2014/main" id="{41E8852D-4EE6-B6C0-488B-2CBFFBCAB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441270D8-3FE8-A86C-56DB-A67000A5C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DFDC6B72-6026-7999-F12D-66E2C704B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>
            <a:extLst>
              <a:ext uri="{FF2B5EF4-FFF2-40B4-BE49-F238E27FC236}">
                <a16:creationId xmlns:a16="http://schemas.microsoft.com/office/drawing/2014/main" id="{5F43D3EB-34FB-877C-A572-6FA3003BD4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31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34C27376-268E-18A1-F47D-46280B121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C4501BC8-C520-9202-37C5-797EE05B5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>
            <a:extLst>
              <a:ext uri="{FF2B5EF4-FFF2-40B4-BE49-F238E27FC236}">
                <a16:creationId xmlns:a16="http://schemas.microsoft.com/office/drawing/2014/main" id="{16752791-5F94-4448-9694-B24E8847A3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1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8FF2DD5B-2F89-57C3-73AE-AEC412BC1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4472E99A-1B64-E626-2A35-E0124B7619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>
            <a:extLst>
              <a:ext uri="{FF2B5EF4-FFF2-40B4-BE49-F238E27FC236}">
                <a16:creationId xmlns:a16="http://schemas.microsoft.com/office/drawing/2014/main" id="{6F18CD88-4B24-F719-B4E6-4053CF997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62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1164450" y="1264225"/>
            <a:ext cx="6815100" cy="192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2220750" y="3232150"/>
            <a:ext cx="4702500" cy="475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3"/>
          <p:cNvSpPr/>
          <p:nvPr/>
        </p:nvSpPr>
        <p:spPr>
          <a:xfrm>
            <a:off x="565700" y="387300"/>
            <a:ext cx="8123400" cy="4368900"/>
          </a:xfrm>
          <a:prstGeom prst="rect">
            <a:avLst/>
          </a:prstGeom>
          <a:solidFill>
            <a:srgbClr val="072C4E">
              <a:alpha val="90196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720000" y="2209193"/>
            <a:ext cx="23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2"/>
          </p:nvPr>
        </p:nvSpPr>
        <p:spPr>
          <a:xfrm>
            <a:off x="3419271" y="2209193"/>
            <a:ext cx="23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ubTitle" idx="3"/>
          </p:nvPr>
        </p:nvSpPr>
        <p:spPr>
          <a:xfrm>
            <a:off x="720000" y="3942375"/>
            <a:ext cx="23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ubTitle" idx="4"/>
          </p:nvPr>
        </p:nvSpPr>
        <p:spPr>
          <a:xfrm>
            <a:off x="3419271" y="3942375"/>
            <a:ext cx="23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5"/>
          </p:nvPr>
        </p:nvSpPr>
        <p:spPr>
          <a:xfrm>
            <a:off x="6118549" y="2209193"/>
            <a:ext cx="23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6"/>
          </p:nvPr>
        </p:nvSpPr>
        <p:spPr>
          <a:xfrm>
            <a:off x="6118549" y="3942375"/>
            <a:ext cx="23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title" idx="7"/>
          </p:nvPr>
        </p:nvSpPr>
        <p:spPr>
          <a:xfrm>
            <a:off x="1505400" y="1332020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title" idx="8"/>
          </p:nvPr>
        </p:nvSpPr>
        <p:spPr>
          <a:xfrm>
            <a:off x="1505400" y="3064616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title" idx="9"/>
          </p:nvPr>
        </p:nvSpPr>
        <p:spPr>
          <a:xfrm>
            <a:off x="4204671" y="1332020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 idx="13"/>
          </p:nvPr>
        </p:nvSpPr>
        <p:spPr>
          <a:xfrm>
            <a:off x="4204671" y="3064616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title" idx="14"/>
          </p:nvPr>
        </p:nvSpPr>
        <p:spPr>
          <a:xfrm>
            <a:off x="6903949" y="1332020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title" idx="15"/>
          </p:nvPr>
        </p:nvSpPr>
        <p:spPr>
          <a:xfrm>
            <a:off x="6903949" y="3064616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ubTitle" idx="16"/>
          </p:nvPr>
        </p:nvSpPr>
        <p:spPr>
          <a:xfrm>
            <a:off x="720000" y="1877312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ubTitle" idx="17"/>
          </p:nvPr>
        </p:nvSpPr>
        <p:spPr>
          <a:xfrm>
            <a:off x="3419271" y="1877312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ubTitle" idx="18"/>
          </p:nvPr>
        </p:nvSpPr>
        <p:spPr>
          <a:xfrm>
            <a:off x="6118549" y="1877312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ubTitle" idx="19"/>
          </p:nvPr>
        </p:nvSpPr>
        <p:spPr>
          <a:xfrm>
            <a:off x="720000" y="36099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ubTitle" idx="20"/>
          </p:nvPr>
        </p:nvSpPr>
        <p:spPr>
          <a:xfrm>
            <a:off x="3419274" y="36099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ubTitle" idx="21"/>
          </p:nvPr>
        </p:nvSpPr>
        <p:spPr>
          <a:xfrm>
            <a:off x="6118549" y="36099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2135550" y="1036700"/>
            <a:ext cx="4872900" cy="1964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ubTitle" idx="1"/>
          </p:nvPr>
        </p:nvSpPr>
        <p:spPr>
          <a:xfrm>
            <a:off x="2135550" y="3001100"/>
            <a:ext cx="4872900" cy="67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0"/>
          <p:cNvSpPr/>
          <p:nvPr/>
        </p:nvSpPr>
        <p:spPr>
          <a:xfrm>
            <a:off x="565700" y="387300"/>
            <a:ext cx="8123400" cy="4368900"/>
          </a:xfrm>
          <a:prstGeom prst="rect">
            <a:avLst/>
          </a:prstGeom>
          <a:solidFill>
            <a:srgbClr val="072C4E">
              <a:alpha val="90196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1"/>
          <p:cNvSpPr/>
          <p:nvPr/>
        </p:nvSpPr>
        <p:spPr>
          <a:xfrm>
            <a:off x="1057350" y="663150"/>
            <a:ext cx="7029300" cy="3817200"/>
          </a:xfrm>
          <a:prstGeom prst="rect">
            <a:avLst/>
          </a:prstGeom>
          <a:solidFill>
            <a:srgbClr val="072C4E">
              <a:alpha val="85490"/>
            </a:srgbClr>
          </a:solidFill>
          <a:ln w="38100" cap="flat" cmpd="sng">
            <a:solidFill>
              <a:srgbClr val="FFE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/>
          <p:nvPr/>
        </p:nvSpPr>
        <p:spPr>
          <a:xfrm>
            <a:off x="337930" y="218661"/>
            <a:ext cx="8527773" cy="4578626"/>
          </a:xfrm>
          <a:prstGeom prst="rect">
            <a:avLst/>
          </a:prstGeom>
          <a:solidFill>
            <a:srgbClr val="072C4E">
              <a:alpha val="85490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1954166" y="1827329"/>
            <a:ext cx="5295300" cy="59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200" dirty="0"/>
              <a:t>Title of Presentation</a:t>
            </a:r>
            <a:endParaRPr sz="3200" dirty="0">
              <a:solidFill>
                <a:schemeClr val="dk2"/>
              </a:solidFill>
            </a:endParaRPr>
          </a:p>
        </p:txBody>
      </p:sp>
      <p:sp>
        <p:nvSpPr>
          <p:cNvPr id="72" name="Google Shape;72;p1"/>
          <p:cNvSpPr txBox="1">
            <a:spLocks noGrp="1"/>
          </p:cNvSpPr>
          <p:nvPr>
            <p:ph type="subTitle" idx="1"/>
          </p:nvPr>
        </p:nvSpPr>
        <p:spPr>
          <a:xfrm>
            <a:off x="2315796" y="4123289"/>
            <a:ext cx="6437265" cy="57465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Author(s) Name, Affiliation</a:t>
            </a:r>
            <a:endParaRPr b="1" dirty="0"/>
          </a:p>
        </p:txBody>
      </p:sp>
      <p:cxnSp>
        <p:nvCxnSpPr>
          <p:cNvPr id="73" name="Google Shape;73;p1"/>
          <p:cNvCxnSpPr/>
          <p:nvPr/>
        </p:nvCxnSpPr>
        <p:spPr>
          <a:xfrm rot="10800000" flipH="1">
            <a:off x="6669403" y="570331"/>
            <a:ext cx="2196300" cy="4377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4" name="Google Shape;74;p1"/>
          <p:cNvCxnSpPr/>
          <p:nvPr/>
        </p:nvCxnSpPr>
        <p:spPr>
          <a:xfrm rot="-5400000">
            <a:off x="125029" y="3189660"/>
            <a:ext cx="1440900" cy="3693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pic>
        <p:nvPicPr>
          <p:cNvPr id="76" name="Google Shape;76;p1" descr="A blue and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3989" y="245603"/>
            <a:ext cx="2676569" cy="8923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524574" y="4123289"/>
            <a:ext cx="1741548" cy="5746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www.icetbdt.no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2951361" y="2207555"/>
            <a:ext cx="2835841" cy="535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omfortaa"/>
              <a:buNone/>
            </a:pPr>
            <a:r>
              <a:rPr lang="en-US" sz="2000" b="1" i="0" u="none" strike="noStrike" cap="none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Subheading</a:t>
            </a:r>
            <a:endParaRPr sz="2000" b="1" i="0" u="none" strike="noStrike" cap="none" dirty="0">
              <a:solidFill>
                <a:srgbClr val="FFC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8;p1">
            <a:extLst>
              <a:ext uri="{FF2B5EF4-FFF2-40B4-BE49-F238E27FC236}">
                <a16:creationId xmlns:a16="http://schemas.microsoft.com/office/drawing/2014/main" id="{F1A98A46-0A09-19D9-867A-F2097035CAB3}"/>
              </a:ext>
            </a:extLst>
          </p:cNvPr>
          <p:cNvSpPr txBox="1"/>
          <p:nvPr/>
        </p:nvSpPr>
        <p:spPr>
          <a:xfrm>
            <a:off x="524574" y="3592922"/>
            <a:ext cx="8099525" cy="535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omfortaa"/>
              <a:buNone/>
            </a:pPr>
            <a:r>
              <a:rPr lang="en-US" b="1" i="0" u="none" strike="noStrike" cap="none" dirty="0">
                <a:solidFill>
                  <a:schemeClr val="tx1">
                    <a:lumMod val="8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  <a:endParaRPr b="1" i="0" u="none" strike="noStrike" cap="none" dirty="0">
              <a:solidFill>
                <a:schemeClr val="tx1">
                  <a:lumMod val="8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D883312-E799-F780-3AA7-00FC32BB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67" y="277870"/>
            <a:ext cx="2231297" cy="8007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055DC207-88E1-349F-5194-97456ECA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FF2B5EF4-FFF2-40B4-BE49-F238E27FC236}">
                <a16:creationId xmlns:a16="http://schemas.microsoft.com/office/drawing/2014/main" id="{99F1A8D1-D1F7-6691-1649-8D7870246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4574" y="1164282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Acknowledgement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>
            <a:extLst>
              <a:ext uri="{FF2B5EF4-FFF2-40B4-BE49-F238E27FC236}">
                <a16:creationId xmlns:a16="http://schemas.microsoft.com/office/drawing/2014/main" id="{5885C314-74E6-EF4B-FC19-0368409A49A9}"/>
              </a:ext>
            </a:extLst>
          </p:cNvPr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>
            <a:extLst>
              <a:ext uri="{FF2B5EF4-FFF2-40B4-BE49-F238E27FC236}">
                <a16:creationId xmlns:a16="http://schemas.microsoft.com/office/drawing/2014/main" id="{2EDF7E86-13AC-1CF1-88F0-88A776B1D4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510869F7-8CF3-402B-5516-3D6676F7BF8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8176" y="1575572"/>
            <a:ext cx="5872334" cy="122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Thank anyone who provide advise or assistance.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Else, verbally thank your audience for their attention.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Throw a situation where audience can ask questions…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QA duration – 5 minutes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Dedicated session chairs will be there to ask you questions based on your presentation and research.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Customize the template, add/delete contents to prepare your presentation.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Send the completed PPT to the conference organizer </a:t>
            </a:r>
            <a:r>
              <a:rPr lang="en-US" sz="1600" dirty="0" err="1"/>
              <a:t>atleast</a:t>
            </a:r>
            <a:r>
              <a:rPr lang="en-US" sz="1600" dirty="0"/>
              <a:t> 1 day in advance.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lang="en-US" sz="1600" dirty="0"/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>
            <a:extLst>
              <a:ext uri="{FF2B5EF4-FFF2-40B4-BE49-F238E27FC236}">
                <a16:creationId xmlns:a16="http://schemas.microsoft.com/office/drawing/2014/main" id="{5CD2D92A-654F-5DBA-B452-0F3C72C12CD6}"/>
              </a:ext>
            </a:extLst>
          </p:cNvPr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>
            <a:extLst>
              <a:ext uri="{FF2B5EF4-FFF2-40B4-BE49-F238E27FC236}">
                <a16:creationId xmlns:a16="http://schemas.microsoft.com/office/drawing/2014/main" id="{67F52DA0-99F9-D00A-71F6-B0806679F211}"/>
              </a:ext>
            </a:extLst>
          </p:cNvPr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>
            <a:extLst>
              <a:ext uri="{FF2B5EF4-FFF2-40B4-BE49-F238E27FC236}">
                <a16:creationId xmlns:a16="http://schemas.microsoft.com/office/drawing/2014/main" id="{646A33E6-D11F-FA97-67E2-2B330ACBBCE3}"/>
              </a:ext>
            </a:extLst>
          </p:cNvPr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4EFC3E0-DDC9-6D04-76C6-2E7FD361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115" y="1499860"/>
            <a:ext cx="2194892" cy="219489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E481702C-053D-4BB9-B651-B3FF14FF6F91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191919"/>
              </a:buClr>
              <a:buSzPts val="5200"/>
            </a:pPr>
            <a:r>
              <a:rPr lang="en-GB" b="1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1E0191F-E1DF-6713-F926-2D3506CBB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2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/>
          <p:nvPr/>
        </p:nvSpPr>
        <p:spPr>
          <a:xfrm>
            <a:off x="1057350" y="663150"/>
            <a:ext cx="7029300" cy="3817200"/>
          </a:xfrm>
          <a:prstGeom prst="rect">
            <a:avLst/>
          </a:prstGeom>
          <a:solidFill>
            <a:srgbClr val="072C4E">
              <a:alpha val="85490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2135550" y="3030752"/>
            <a:ext cx="4872900" cy="6041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>
                <a:solidFill>
                  <a:srgbClr val="FFC000"/>
                </a:solidFill>
              </a:rPr>
              <a:t>End of Presentation</a:t>
            </a:r>
            <a:endParaRPr sz="2800" dirty="0">
              <a:solidFill>
                <a:srgbClr val="FFC000"/>
              </a:solidFill>
            </a:endParaRPr>
          </a:p>
        </p:txBody>
      </p:sp>
      <p:cxnSp>
        <p:nvCxnSpPr>
          <p:cNvPr id="224" name="Google Shape;224;p20"/>
          <p:cNvCxnSpPr/>
          <p:nvPr/>
        </p:nvCxnSpPr>
        <p:spPr>
          <a:xfrm>
            <a:off x="6325050" y="3902825"/>
            <a:ext cx="1761600" cy="30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226" name="Google Shape;226;p20" descr="A blue and black text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372070" y="1520386"/>
            <a:ext cx="2732947" cy="1067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/>
          <p:nvPr/>
        </p:nvSpPr>
        <p:spPr>
          <a:xfrm>
            <a:off x="3431475" y="3819725"/>
            <a:ext cx="1630856" cy="475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www.icetbdt.no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70CBDB32-01EB-9BB4-DC0F-7890BDD93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481" y="1669666"/>
            <a:ext cx="2469309" cy="886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2541061" y="1099986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Introduction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/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>
            <a:spLocks noGrp="1"/>
          </p:cNvSpPr>
          <p:nvPr>
            <p:ph type="subTitle" idx="1"/>
          </p:nvPr>
        </p:nvSpPr>
        <p:spPr>
          <a:xfrm>
            <a:off x="881151" y="1880355"/>
            <a:ext cx="4340206" cy="181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/>
              <a:t>Relevance of your research</a:t>
            </a:r>
            <a:endParaRPr sz="1800" dirty="0"/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Why your work is so much important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Give some visuals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All other slides can also contain visuals 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Use only bullet points for all slides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Another point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/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/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/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05944FC-6028-46DB-2D9D-FD85C452FF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3967" y="1545469"/>
            <a:ext cx="2194892" cy="2194892"/>
          </a:xfrm>
          <a:prstGeom prst="rect">
            <a:avLst/>
          </a:prstGeom>
        </p:spPr>
      </p:pic>
      <p:sp>
        <p:nvSpPr>
          <p:cNvPr id="5" name="Google Shape;78;p1">
            <a:extLst>
              <a:ext uri="{FF2B5EF4-FFF2-40B4-BE49-F238E27FC236}">
                <a16:creationId xmlns:a16="http://schemas.microsoft.com/office/drawing/2014/main" id="{321D2F23-E984-A3D3-1D54-8581163D300E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omfortaa"/>
              <a:buNone/>
            </a:pPr>
            <a:r>
              <a:rPr lang="en-US" b="1" i="0" u="none" strike="noStrike" cap="none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  <a:endParaRPr b="1" i="0" u="none" strike="noStrike" cap="none" dirty="0">
              <a:solidFill>
                <a:srgbClr val="FFC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BE0C6D4D-F6D6-C5DE-2C72-442B3E217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388BC953-3F92-4B80-B651-FC10CD42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FF2B5EF4-FFF2-40B4-BE49-F238E27FC236}">
                <a16:creationId xmlns:a16="http://schemas.microsoft.com/office/drawing/2014/main" id="{D5AA9759-EBB1-1E43-C5E1-EB04D52336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1061" y="1099986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Hypothesis 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>
            <a:extLst>
              <a:ext uri="{FF2B5EF4-FFF2-40B4-BE49-F238E27FC236}">
                <a16:creationId xmlns:a16="http://schemas.microsoft.com/office/drawing/2014/main" id="{4EC17A37-93B1-5698-6FB5-9BEA128EEE1E}"/>
              </a:ext>
            </a:extLst>
          </p:cNvPr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>
            <a:extLst>
              <a:ext uri="{FF2B5EF4-FFF2-40B4-BE49-F238E27FC236}">
                <a16:creationId xmlns:a16="http://schemas.microsoft.com/office/drawing/2014/main" id="{E2D86D9B-31E2-D0FD-4351-FD24ECF071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B64606F1-C94B-B229-D17F-EA9B8B374A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1151" y="1880355"/>
            <a:ext cx="4340206" cy="181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Explain what you expect to happen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Be clear and understandable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Be testable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Be measurable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Contain an independent and dependent variable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>
            <a:extLst>
              <a:ext uri="{FF2B5EF4-FFF2-40B4-BE49-F238E27FC236}">
                <a16:creationId xmlns:a16="http://schemas.microsoft.com/office/drawing/2014/main" id="{1990A375-1DF2-C2D9-443D-2658AB0DF2A3}"/>
              </a:ext>
            </a:extLst>
          </p:cNvPr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>
            <a:extLst>
              <a:ext uri="{FF2B5EF4-FFF2-40B4-BE49-F238E27FC236}">
                <a16:creationId xmlns:a16="http://schemas.microsoft.com/office/drawing/2014/main" id="{F28877C0-D95E-04F9-AE34-4220D369A300}"/>
              </a:ext>
            </a:extLst>
          </p:cNvPr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>
            <a:extLst>
              <a:ext uri="{FF2B5EF4-FFF2-40B4-BE49-F238E27FC236}">
                <a16:creationId xmlns:a16="http://schemas.microsoft.com/office/drawing/2014/main" id="{EA44181C-4CA0-154E-B00B-73931EA7F6FE}"/>
              </a:ext>
            </a:extLst>
          </p:cNvPr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483631C-7B02-23C0-A522-5E6B4E5398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3967" y="1545469"/>
            <a:ext cx="2194892" cy="219489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D753FA5F-6840-44BC-1443-1D4D8AEF743B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191919"/>
              </a:buClr>
              <a:buSzPts val="5200"/>
            </a:pPr>
            <a:r>
              <a:rPr lang="en-GB" b="1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D856A9FA-F729-8D4A-B377-F46391869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8734FF8E-0B46-02A6-7DA0-8F76ACFD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FF2B5EF4-FFF2-40B4-BE49-F238E27FC236}">
                <a16:creationId xmlns:a16="http://schemas.microsoft.com/office/drawing/2014/main" id="{829F2570-0E34-54EA-E03C-86A1AC4AD5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1061" y="1099986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Methods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>
            <a:extLst>
              <a:ext uri="{FF2B5EF4-FFF2-40B4-BE49-F238E27FC236}">
                <a16:creationId xmlns:a16="http://schemas.microsoft.com/office/drawing/2014/main" id="{9948C6E2-5379-9B97-A1FB-0C3657725C82}"/>
              </a:ext>
            </a:extLst>
          </p:cNvPr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>
            <a:extLst>
              <a:ext uri="{FF2B5EF4-FFF2-40B4-BE49-F238E27FC236}">
                <a16:creationId xmlns:a16="http://schemas.microsoft.com/office/drawing/2014/main" id="{C416430C-6099-346F-59AE-3DFB46661D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9AB66780-1A5A-298C-9C98-955BB43FE1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04200" y="1562485"/>
            <a:ext cx="5691928" cy="181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The methods help listeners understand your study and helping others to replicate it.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Consider a visual aid, decision-trees and checklists make your methods more clear and helpful for readers to interpret the study.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Adhere to ethical standards and other guidelines in your area of study.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Max of 2 to 3 slides for methods….You can customize this PPT template. Instead of creating new slide, copy/ duplicate the slide for getting same design format.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>
            <a:extLst>
              <a:ext uri="{FF2B5EF4-FFF2-40B4-BE49-F238E27FC236}">
                <a16:creationId xmlns:a16="http://schemas.microsoft.com/office/drawing/2014/main" id="{F3509286-B4CC-3C9E-EDA3-4625399F8016}"/>
              </a:ext>
            </a:extLst>
          </p:cNvPr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>
            <a:extLst>
              <a:ext uri="{FF2B5EF4-FFF2-40B4-BE49-F238E27FC236}">
                <a16:creationId xmlns:a16="http://schemas.microsoft.com/office/drawing/2014/main" id="{F38CDE4B-BF6B-FEBB-8D7F-9E56C35588E9}"/>
              </a:ext>
            </a:extLst>
          </p:cNvPr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>
            <a:extLst>
              <a:ext uri="{FF2B5EF4-FFF2-40B4-BE49-F238E27FC236}">
                <a16:creationId xmlns:a16="http://schemas.microsoft.com/office/drawing/2014/main" id="{DEE97317-11F1-7903-ED5D-E6EA301B3FFB}"/>
              </a:ext>
            </a:extLst>
          </p:cNvPr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63C9079-8DA7-048B-0286-9856BE6EFA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115" y="1499860"/>
            <a:ext cx="2194892" cy="219489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DA66F90F-9FD6-5172-04B8-7747C7FCB69A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191919"/>
              </a:buClr>
              <a:buSzPts val="5200"/>
            </a:pPr>
            <a:r>
              <a:rPr lang="en-GB" b="1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C897E7F3-C43F-A8DB-097D-38E51C9BF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9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B52DD5C8-00D8-4F6C-27C0-1057F5818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FF2B5EF4-FFF2-40B4-BE49-F238E27FC236}">
                <a16:creationId xmlns:a16="http://schemas.microsoft.com/office/drawing/2014/main" id="{C5AC66D1-DDA5-C509-81F7-055E4346F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1061" y="1099986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Methods….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>
            <a:extLst>
              <a:ext uri="{FF2B5EF4-FFF2-40B4-BE49-F238E27FC236}">
                <a16:creationId xmlns:a16="http://schemas.microsoft.com/office/drawing/2014/main" id="{6E68FE4A-A7A7-7339-4DF3-E1E5A7D5957F}"/>
              </a:ext>
            </a:extLst>
          </p:cNvPr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>
            <a:extLst>
              <a:ext uri="{FF2B5EF4-FFF2-40B4-BE49-F238E27FC236}">
                <a16:creationId xmlns:a16="http://schemas.microsoft.com/office/drawing/2014/main" id="{76C5F131-7026-3C8C-B82C-E612DD8D25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295D6DDB-14BF-2D54-E4AE-72D304D0D59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04200" y="1562485"/>
            <a:ext cx="5691928" cy="181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Summarize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Justify why a particular thing is appropriate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Satisfy the Hypothesis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Show the image of your lab, if possible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What time of methods you followed…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Images to justify your methods…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lang="en-US" sz="1600" dirty="0"/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>
            <a:extLst>
              <a:ext uri="{FF2B5EF4-FFF2-40B4-BE49-F238E27FC236}">
                <a16:creationId xmlns:a16="http://schemas.microsoft.com/office/drawing/2014/main" id="{0302AD59-A818-3E06-6B2C-A855B8B14D06}"/>
              </a:ext>
            </a:extLst>
          </p:cNvPr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>
            <a:extLst>
              <a:ext uri="{FF2B5EF4-FFF2-40B4-BE49-F238E27FC236}">
                <a16:creationId xmlns:a16="http://schemas.microsoft.com/office/drawing/2014/main" id="{5E6D1247-0DFA-FBD8-08A4-3E3F70234FBD}"/>
              </a:ext>
            </a:extLst>
          </p:cNvPr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>
            <a:extLst>
              <a:ext uri="{FF2B5EF4-FFF2-40B4-BE49-F238E27FC236}">
                <a16:creationId xmlns:a16="http://schemas.microsoft.com/office/drawing/2014/main" id="{0DEC4597-E210-9BEA-556B-D84287788E6C}"/>
              </a:ext>
            </a:extLst>
          </p:cNvPr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F2E2362-AC67-93FD-87FB-1DD85E18D1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115" y="1499860"/>
            <a:ext cx="2194892" cy="219489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BB446571-6B05-D485-BE14-C18C56AA2183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191919"/>
              </a:buClr>
              <a:buSzPts val="5200"/>
            </a:pPr>
            <a:r>
              <a:rPr lang="en-GB" b="1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235E031D-4B86-909F-DA16-FD6449874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1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E5F1C5E0-B306-5A8F-D137-0DA264B3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FF2B5EF4-FFF2-40B4-BE49-F238E27FC236}">
                <a16:creationId xmlns:a16="http://schemas.microsoft.com/office/drawing/2014/main" id="{AD03BC71-A780-5453-A7AE-4063E3358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1061" y="1099986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Methods….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>
            <a:extLst>
              <a:ext uri="{FF2B5EF4-FFF2-40B4-BE49-F238E27FC236}">
                <a16:creationId xmlns:a16="http://schemas.microsoft.com/office/drawing/2014/main" id="{B2F36FC5-D8BB-05AC-6E07-329CA3003112}"/>
              </a:ext>
            </a:extLst>
          </p:cNvPr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>
            <a:extLst>
              <a:ext uri="{FF2B5EF4-FFF2-40B4-BE49-F238E27FC236}">
                <a16:creationId xmlns:a16="http://schemas.microsoft.com/office/drawing/2014/main" id="{D4DB535A-CE30-E5E4-3C00-458A8A28D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89C717ED-89FC-205B-1945-F36ED6C8D58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04200" y="1562485"/>
            <a:ext cx="5691928" cy="222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Everything should be very brief.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Include all the experiments with sample screenshots.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Frequency of doing something, sampling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Let the methodology is very clear to the audience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Presenting exact procedure is not practical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Keep some relevant information confidential if required.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What statistical tests you used to analyze your data.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lang="en-US" sz="1600" dirty="0"/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>
            <a:extLst>
              <a:ext uri="{FF2B5EF4-FFF2-40B4-BE49-F238E27FC236}">
                <a16:creationId xmlns:a16="http://schemas.microsoft.com/office/drawing/2014/main" id="{5C1FD78D-F2BC-5BE3-03D3-182B5073C26B}"/>
              </a:ext>
            </a:extLst>
          </p:cNvPr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>
            <a:extLst>
              <a:ext uri="{FF2B5EF4-FFF2-40B4-BE49-F238E27FC236}">
                <a16:creationId xmlns:a16="http://schemas.microsoft.com/office/drawing/2014/main" id="{34E9DC45-E5A6-4AA8-42C1-6B965E8A8A99}"/>
              </a:ext>
            </a:extLst>
          </p:cNvPr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>
            <a:extLst>
              <a:ext uri="{FF2B5EF4-FFF2-40B4-BE49-F238E27FC236}">
                <a16:creationId xmlns:a16="http://schemas.microsoft.com/office/drawing/2014/main" id="{A404E0D0-B8E5-ECB9-0CBB-4CFF302D7D01}"/>
              </a:ext>
            </a:extLst>
          </p:cNvPr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A76C322-1B09-FEAD-76A1-31DCA81480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115" y="1499860"/>
            <a:ext cx="2194892" cy="219489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9F54EA4C-9229-297D-D1F0-2CB94A9DB18D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191919"/>
              </a:buClr>
              <a:buSzPts val="5200"/>
            </a:pPr>
            <a:r>
              <a:rPr lang="en-GB" b="1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16E9858F-E427-A96A-CFF1-C803E1387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6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6F060F63-ED52-A2BA-801C-A8DB869DA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FF2B5EF4-FFF2-40B4-BE49-F238E27FC236}">
                <a16:creationId xmlns:a16="http://schemas.microsoft.com/office/drawing/2014/main" id="{0F6C31AC-6791-0DB5-3F42-57CB4D2BA2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1722" y="974149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Results 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>
            <a:extLst>
              <a:ext uri="{FF2B5EF4-FFF2-40B4-BE49-F238E27FC236}">
                <a16:creationId xmlns:a16="http://schemas.microsoft.com/office/drawing/2014/main" id="{3AD1D886-E478-DE02-0393-758F6FAB6792}"/>
              </a:ext>
            </a:extLst>
          </p:cNvPr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>
            <a:extLst>
              <a:ext uri="{FF2B5EF4-FFF2-40B4-BE49-F238E27FC236}">
                <a16:creationId xmlns:a16="http://schemas.microsoft.com/office/drawing/2014/main" id="{3FEFF0C3-1CC3-8525-A661-0E3F79C7A8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69209D25-97A4-73E2-634C-559BF893B16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7005" y="1278430"/>
            <a:ext cx="5872334" cy="249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Mention your results very clearly.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You can include experimental data, but not the interpretation.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Incorporate statistical analysis where applicable.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Include texts, figures and tables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Avoid speculations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You can also display the result in a graphical form.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State clearly how you are justifying your hypothesis.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Don’t keep too much contents, make it very simple and clear, with clearly labeled graphs. 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If you have multiple results, show them in logical order.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>
            <a:extLst>
              <a:ext uri="{FF2B5EF4-FFF2-40B4-BE49-F238E27FC236}">
                <a16:creationId xmlns:a16="http://schemas.microsoft.com/office/drawing/2014/main" id="{668D7E6F-A634-90BB-39F0-26524C4C9993}"/>
              </a:ext>
            </a:extLst>
          </p:cNvPr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>
            <a:extLst>
              <a:ext uri="{FF2B5EF4-FFF2-40B4-BE49-F238E27FC236}">
                <a16:creationId xmlns:a16="http://schemas.microsoft.com/office/drawing/2014/main" id="{4A97443D-49B4-2EE1-1D7E-1ED45DDD45BB}"/>
              </a:ext>
            </a:extLst>
          </p:cNvPr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>
            <a:extLst>
              <a:ext uri="{FF2B5EF4-FFF2-40B4-BE49-F238E27FC236}">
                <a16:creationId xmlns:a16="http://schemas.microsoft.com/office/drawing/2014/main" id="{99BD26AA-E3E2-46BD-7A70-2D172FA64CC8}"/>
              </a:ext>
            </a:extLst>
          </p:cNvPr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01D8D2F-0C5A-3CF6-F203-F4604F0F46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115" y="1499860"/>
            <a:ext cx="2194892" cy="219489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EDA02B85-DAD0-C03D-C6D0-27547B30B300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191919"/>
              </a:buClr>
              <a:buSzPts val="5200"/>
            </a:pPr>
            <a:r>
              <a:rPr lang="en-GB" b="1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17A25F72-358A-4A53-8990-63E3152A6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8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49AD5391-27E6-8C96-4F8A-7348C576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FF2B5EF4-FFF2-40B4-BE49-F238E27FC236}">
                <a16:creationId xmlns:a16="http://schemas.microsoft.com/office/drawing/2014/main" id="{EB888FEB-2A83-06D1-A4E1-00EF0F2993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9773" y="1240024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Conclusion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>
            <a:extLst>
              <a:ext uri="{FF2B5EF4-FFF2-40B4-BE49-F238E27FC236}">
                <a16:creationId xmlns:a16="http://schemas.microsoft.com/office/drawing/2014/main" id="{195A08C1-B5E9-156F-9770-49F23A6E3245}"/>
              </a:ext>
            </a:extLst>
          </p:cNvPr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>
            <a:extLst>
              <a:ext uri="{FF2B5EF4-FFF2-40B4-BE49-F238E27FC236}">
                <a16:creationId xmlns:a16="http://schemas.microsoft.com/office/drawing/2014/main" id="{D1D6A314-918D-38A6-E522-F0B6E8B5A0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C95EB697-1DD1-C2FE-20B7-171082703E8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7250" y="2037199"/>
            <a:ext cx="5872334" cy="122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Max. 2 slides for the conclusion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Interpret your results in the shortest way possible.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Address sources of error, methodological difficulties, logical difficulties and challenges you faced. 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>
            <a:extLst>
              <a:ext uri="{FF2B5EF4-FFF2-40B4-BE49-F238E27FC236}">
                <a16:creationId xmlns:a16="http://schemas.microsoft.com/office/drawing/2014/main" id="{BE777227-4FA7-0332-C109-6FC61EE123D8}"/>
              </a:ext>
            </a:extLst>
          </p:cNvPr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>
            <a:extLst>
              <a:ext uri="{FF2B5EF4-FFF2-40B4-BE49-F238E27FC236}">
                <a16:creationId xmlns:a16="http://schemas.microsoft.com/office/drawing/2014/main" id="{DB92C576-0A4C-0FCD-5D87-DE2B4CFA27F6}"/>
              </a:ext>
            </a:extLst>
          </p:cNvPr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>
            <a:extLst>
              <a:ext uri="{FF2B5EF4-FFF2-40B4-BE49-F238E27FC236}">
                <a16:creationId xmlns:a16="http://schemas.microsoft.com/office/drawing/2014/main" id="{135D738F-720F-D9B1-983C-5543396028A8}"/>
              </a:ext>
            </a:extLst>
          </p:cNvPr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34323E8-5F8E-6219-7720-FFFA2DFA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115" y="1499860"/>
            <a:ext cx="2194892" cy="219489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5F40E8A2-089A-0A11-E89C-9B5D20D72B5B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191919"/>
              </a:buClr>
              <a:buSzPts val="5200"/>
            </a:pPr>
            <a:r>
              <a:rPr lang="en-GB" b="1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C19F24FD-4EA8-6E1C-665C-4562EB4D9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A25CFFF6-611E-9903-F1A4-264793AEC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FF2B5EF4-FFF2-40B4-BE49-F238E27FC236}">
                <a16:creationId xmlns:a16="http://schemas.microsoft.com/office/drawing/2014/main" id="{B4AF8BA7-C680-12DC-B5DB-038F3B627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9773" y="1240024"/>
            <a:ext cx="2627287" cy="4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 dirty="0">
                <a:solidFill>
                  <a:srgbClr val="FFC000"/>
                </a:solidFill>
              </a:rPr>
              <a:t>Conclusion…</a:t>
            </a:r>
            <a:endParaRPr sz="2000" dirty="0">
              <a:solidFill>
                <a:srgbClr val="FFC000"/>
              </a:solidFill>
            </a:endParaRPr>
          </a:p>
        </p:txBody>
      </p:sp>
      <p:cxnSp>
        <p:nvCxnSpPr>
          <p:cNvPr id="84" name="Google Shape;84;p2">
            <a:extLst>
              <a:ext uri="{FF2B5EF4-FFF2-40B4-BE49-F238E27FC236}">
                <a16:creationId xmlns:a16="http://schemas.microsoft.com/office/drawing/2014/main" id="{0CA95399-37AA-58E7-8CBC-FAD884A0B8E2}"/>
              </a:ext>
            </a:extLst>
          </p:cNvPr>
          <p:cNvCxnSpPr/>
          <p:nvPr/>
        </p:nvCxnSpPr>
        <p:spPr>
          <a:xfrm rot="-5400000" flipH="1">
            <a:off x="8113749" y="3943302"/>
            <a:ext cx="478800" cy="180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85" name="Google Shape;85;p2" descr="A blue and black text&#10;&#10;Description automatically generated">
            <a:extLst>
              <a:ext uri="{FF2B5EF4-FFF2-40B4-BE49-F238E27FC236}">
                <a16:creationId xmlns:a16="http://schemas.microsoft.com/office/drawing/2014/main" id="{5DEF6C6A-83F4-B14B-263E-1A8EF9A2B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353" y="511536"/>
            <a:ext cx="1454167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1E801E62-0511-7F3C-92C9-1A071F558C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7250" y="2037199"/>
            <a:ext cx="5872334" cy="122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dirty="0"/>
              <a:t>Point 1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Point 2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Point 3</a:t>
            </a:r>
          </a:p>
          <a:p>
            <a:pPr marL="569913" lvl="1" indent="-342900" algn="l">
              <a:buFont typeface="Arial"/>
              <a:buChar char="•"/>
            </a:pPr>
            <a:r>
              <a:rPr lang="en-US" sz="1600" dirty="0"/>
              <a:t>Point 4</a:t>
            </a:r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lang="en-US" sz="1600" dirty="0"/>
          </a:p>
          <a:p>
            <a:pPr marL="5699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  <a:p>
            <a:pPr marL="939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cxnSp>
        <p:nvCxnSpPr>
          <p:cNvPr id="87" name="Google Shape;87;p2">
            <a:extLst>
              <a:ext uri="{FF2B5EF4-FFF2-40B4-BE49-F238E27FC236}">
                <a16:creationId xmlns:a16="http://schemas.microsoft.com/office/drawing/2014/main" id="{6B29B378-FE4D-F0DE-7D7E-0A6B34DE6961}"/>
              </a:ext>
            </a:extLst>
          </p:cNvPr>
          <p:cNvCxnSpPr/>
          <p:nvPr/>
        </p:nvCxnSpPr>
        <p:spPr>
          <a:xfrm rot="10800000" flipH="1">
            <a:off x="583250" y="3934152"/>
            <a:ext cx="441900" cy="1989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p2">
            <a:extLst>
              <a:ext uri="{FF2B5EF4-FFF2-40B4-BE49-F238E27FC236}">
                <a16:creationId xmlns:a16="http://schemas.microsoft.com/office/drawing/2014/main" id="{0992AB4E-941B-05A2-664F-7EE828FA3A6E}"/>
              </a:ext>
            </a:extLst>
          </p:cNvPr>
          <p:cNvCxnSpPr/>
          <p:nvPr/>
        </p:nvCxnSpPr>
        <p:spPr>
          <a:xfrm rot="10800000" flipH="1">
            <a:off x="7522719" y="606220"/>
            <a:ext cx="1142400" cy="155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p2">
            <a:extLst>
              <a:ext uri="{FF2B5EF4-FFF2-40B4-BE49-F238E27FC236}">
                <a16:creationId xmlns:a16="http://schemas.microsoft.com/office/drawing/2014/main" id="{99C792D7-E64D-8F6C-2CC3-3F85361BA0BE}"/>
              </a:ext>
            </a:extLst>
          </p:cNvPr>
          <p:cNvCxnSpPr/>
          <p:nvPr/>
        </p:nvCxnSpPr>
        <p:spPr>
          <a:xfrm rot="5400000" flipH="1">
            <a:off x="458150" y="676986"/>
            <a:ext cx="692100" cy="1539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D88E520-3555-6ADC-8530-61D7040568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115" y="1499860"/>
            <a:ext cx="2194892" cy="219489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70DD5E35-73EF-FA2C-E764-54D950D08426}"/>
              </a:ext>
            </a:extLst>
          </p:cNvPr>
          <p:cNvSpPr txBox="1"/>
          <p:nvPr/>
        </p:nvSpPr>
        <p:spPr>
          <a:xfrm>
            <a:off x="163324" y="4273002"/>
            <a:ext cx="8775267" cy="667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191919"/>
              </a:buClr>
              <a:buSzPts val="5200"/>
            </a:pPr>
            <a:r>
              <a:rPr lang="en-GB" b="1" dirty="0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International Conference on Emerging Technologies and Business Digital Transformation (ICETBDT) – Goa, India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8623F60D-8448-1A55-CD35-DF6550BE5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520" y="541640"/>
            <a:ext cx="1199323" cy="4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0619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Algorithm Lesson for College by Slidesgo">
  <a:themeElements>
    <a:clrScheme name="Simple Light">
      <a:dk1>
        <a:srgbClr val="FFFFFF"/>
      </a:dk1>
      <a:lt1>
        <a:srgbClr val="072C4E"/>
      </a:lt1>
      <a:dk2>
        <a:srgbClr val="FFE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610</Words>
  <Application>Microsoft Office PowerPoint</Application>
  <PresentationFormat>On-screen Show (16:9)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Lato</vt:lpstr>
      <vt:lpstr>Anaheim</vt:lpstr>
      <vt:lpstr>Comfortaa Medium</vt:lpstr>
      <vt:lpstr>Comfortaa</vt:lpstr>
      <vt:lpstr>Bebas Neue</vt:lpstr>
      <vt:lpstr>Computer Algorithm Lesson for College by Slidesgo</vt:lpstr>
      <vt:lpstr>Title of Presentation</vt:lpstr>
      <vt:lpstr>Introduction</vt:lpstr>
      <vt:lpstr>Hypothesis </vt:lpstr>
      <vt:lpstr>Methods</vt:lpstr>
      <vt:lpstr>Methods….</vt:lpstr>
      <vt:lpstr>Methods….</vt:lpstr>
      <vt:lpstr>Results </vt:lpstr>
      <vt:lpstr>Conclusion</vt:lpstr>
      <vt:lpstr>Conclusion…</vt:lpstr>
      <vt:lpstr>Acknowledgement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Saju Mohanan</dc:creator>
  <cp:lastModifiedBy>Dr Saju Mohanan</cp:lastModifiedBy>
  <cp:revision>52</cp:revision>
  <dcterms:modified xsi:type="dcterms:W3CDTF">2026-05-02T19:42:15Z</dcterms:modified>
</cp:coreProperties>
</file>